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67" r:id="rId3"/>
    <p:sldId id="284" r:id="rId4"/>
    <p:sldId id="272" r:id="rId5"/>
    <p:sldId id="283" r:id="rId6"/>
    <p:sldId id="273" r:id="rId7"/>
    <p:sldId id="285" r:id="rId8"/>
    <p:sldId id="286" r:id="rId9"/>
    <p:sldId id="287" r:id="rId10"/>
    <p:sldId id="288" r:id="rId11"/>
    <p:sldId id="292" r:id="rId12"/>
    <p:sldId id="295" r:id="rId13"/>
    <p:sldId id="296" r:id="rId14"/>
    <p:sldId id="297" r:id="rId15"/>
    <p:sldId id="294" r:id="rId16"/>
    <p:sldId id="293" r:id="rId17"/>
    <p:sldId id="275" r:id="rId18"/>
    <p:sldId id="276" r:id="rId19"/>
    <p:sldId id="277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08" autoAdjust="0"/>
    <p:restoredTop sz="94660"/>
  </p:normalViewPr>
  <p:slideViewPr>
    <p:cSldViewPr>
      <p:cViewPr varScale="1">
        <p:scale>
          <a:sx n="84" d="100"/>
          <a:sy n="84" d="100"/>
        </p:scale>
        <p:origin x="-1416" y="-6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4F64A-AF4D-43A5-8792-5903ABF3702F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D55AEB-4C5B-4848-860D-E778DA222F2E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9553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55AEB-4C5B-4848-860D-E778DA222F2E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00711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stairs</a:t>
            </a:r>
            <a:r>
              <a:rPr lang="de-CH" dirty="0" smtClean="0"/>
              <a:t>, </a:t>
            </a:r>
            <a:r>
              <a:rPr lang="de-CH" dirty="0" err="1" smtClean="0"/>
              <a:t>conversion</a:t>
            </a:r>
            <a:r>
              <a:rPr lang="de-CH" dirty="0" smtClean="0"/>
              <a:t> </a:t>
            </a:r>
            <a:r>
              <a:rPr lang="de-CH" dirty="0" err="1" smtClean="0"/>
              <a:t>similiarities</a:t>
            </a:r>
            <a:r>
              <a:rPr lang="de-CH" baseline="0" dirty="0" smtClean="0"/>
              <a:t> </a:t>
            </a:r>
            <a:r>
              <a:rPr lang="de-CH" baseline="0" dirty="0" err="1" smtClean="0"/>
              <a:t>and</a:t>
            </a:r>
            <a:r>
              <a:rPr lang="de-CH" baseline="0" dirty="0" smtClean="0"/>
              <a:t> </a:t>
            </a:r>
            <a:r>
              <a:rPr lang="de-CH" baseline="0" dirty="0" err="1" smtClean="0"/>
              <a:t>reduction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55AEB-4C5B-4848-860D-E778DA222F2E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9887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err="1" smtClean="0"/>
              <a:t>show</a:t>
            </a:r>
            <a:r>
              <a:rPr lang="de-CH" dirty="0" smtClean="0"/>
              <a:t> </a:t>
            </a:r>
            <a:r>
              <a:rPr lang="de-CH" dirty="0" err="1" smtClean="0"/>
              <a:t>one</a:t>
            </a:r>
            <a:r>
              <a:rPr lang="de-CH" baseline="0" dirty="0" smtClean="0"/>
              <a:t> </a:t>
            </a:r>
            <a:r>
              <a:rPr lang="de-CH" baseline="0" dirty="0" err="1" smtClean="0"/>
              <a:t>comparision</a:t>
            </a:r>
            <a:r>
              <a:rPr lang="de-CH" baseline="0" dirty="0" smtClean="0">
                <a:sym typeface="Wingdings" pitchFamily="2" charset="2"/>
              </a:rPr>
              <a:t> </a:t>
            </a:r>
            <a:r>
              <a:rPr lang="de-CH" baseline="0" dirty="0" err="1" smtClean="0">
                <a:sym typeface="Wingdings" pitchFamily="2" charset="2"/>
              </a:rPr>
              <a:t>added</a:t>
            </a:r>
            <a:r>
              <a:rPr lang="de-CH" baseline="0" dirty="0" smtClean="0">
                <a:sym typeface="Wingdings" pitchFamily="2" charset="2"/>
              </a:rPr>
              <a:t> </a:t>
            </a:r>
            <a:r>
              <a:rPr lang="de-CH" baseline="0" dirty="0" err="1" smtClean="0">
                <a:sym typeface="Wingdings" pitchFamily="2" charset="2"/>
              </a:rPr>
              <a:t>stairs</a:t>
            </a:r>
            <a:r>
              <a:rPr lang="de-CH" baseline="0" dirty="0" smtClean="0">
                <a:sym typeface="Wingdings" pitchFamily="2" charset="2"/>
              </a:rPr>
              <a:t>/</a:t>
            </a:r>
            <a:r>
              <a:rPr lang="de-CH" baseline="0" dirty="0" err="1" smtClean="0">
                <a:sym typeface="Wingdings" pitchFamily="2" charset="2"/>
              </a:rPr>
              <a:t>standard</a:t>
            </a:r>
            <a:r>
              <a:rPr lang="de-CH" baseline="0" dirty="0" smtClean="0">
                <a:sym typeface="Wingdings" pitchFamily="2" charset="2"/>
              </a:rPr>
              <a:t>….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D55AEB-4C5B-4848-860D-E778DA222F2E}" type="slidenum">
              <a:rPr lang="en-GB" smtClean="0">
                <a:solidFill>
                  <a:prstClr val="black"/>
                </a:solidFill>
              </a:rPr>
              <a:pPr/>
              <a:t>8</a:t>
            </a:fld>
            <a:endParaRPr lang="en-GB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1233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winkliges Dreieck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7" name="Untertitel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grpSp>
        <p:nvGrpSpPr>
          <p:cNvPr id="2" name="Gruppieren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ihand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ihand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ihand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Gerade Verbindung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GB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  <p:sp>
        <p:nvSpPr>
          <p:cNvPr id="7" name="Eingekerbter Richtungspfeil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Eingekerbter Richtungspfeil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de-DE" smtClean="0"/>
              <a:t>Bild durch Klicken auf Symbol hinzufügen</a:t>
            </a:r>
            <a:endParaRPr kumimoji="0"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8" name="Freihand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ihand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echtwinkliges Dreieck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Gerade Verbindung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Eingekerbter Richtungspfeil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Eingekerbter Richtungspfeil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ihand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echtwinkliges Dreieck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Gerade Verbindung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0" name="Textplatzhalt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EBC79539-56AA-438D-9B77-EEBBBA1F6759}" type="datetimeFigureOut">
              <a:rPr lang="en-GB" smtClean="0"/>
              <a:t>17/12/2012</a:t>
            </a:fld>
            <a:endParaRPr lang="en-GB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GB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9209AB35-79BB-471C-9658-E8F5A74C28C2}" type="slidenum">
              <a:rPr lang="en-GB" smtClean="0"/>
              <a:t>‹Nr.›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23528" y="404664"/>
            <a:ext cx="7772400" cy="1470025"/>
          </a:xfrm>
        </p:spPr>
        <p:txBody>
          <a:bodyPr>
            <a:normAutofit fontScale="90000"/>
          </a:bodyPr>
          <a:lstStyle/>
          <a:p>
            <a:pPr algn="l"/>
            <a:r>
              <a:rPr lang="de-CH" dirty="0" smtClean="0">
                <a:solidFill>
                  <a:schemeClr val="tx1"/>
                </a:solidFill>
              </a:rPr>
              <a:t>Modeling </a:t>
            </a:r>
            <a:r>
              <a:rPr lang="de-CH" dirty="0" err="1" smtClean="0">
                <a:solidFill>
                  <a:schemeClr val="tx1"/>
                </a:solidFill>
              </a:rPr>
              <a:t>of</a:t>
            </a:r>
            <a:r>
              <a:rPr lang="de-CH" dirty="0" smtClean="0">
                <a:solidFill>
                  <a:schemeClr val="tx1"/>
                </a:solidFill>
              </a:rPr>
              <a:t> a passenger </a:t>
            </a:r>
            <a:r>
              <a:rPr lang="de-CH" dirty="0" err="1" smtClean="0">
                <a:solidFill>
                  <a:schemeClr val="tx1"/>
                </a:solidFill>
              </a:rPr>
              <a:t>ship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evacuation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79512" y="5661248"/>
            <a:ext cx="4680520" cy="1368152"/>
          </a:xfrm>
        </p:spPr>
        <p:txBody>
          <a:bodyPr>
            <a:normAutofit/>
          </a:bodyPr>
          <a:lstStyle/>
          <a:p>
            <a:pPr algn="l"/>
            <a:r>
              <a:rPr lang="de-CH" sz="1800" dirty="0" err="1" smtClean="0">
                <a:solidFill>
                  <a:schemeClr val="tx1"/>
                </a:solidFill>
              </a:rPr>
              <a:t>project</a:t>
            </a:r>
            <a:r>
              <a:rPr lang="de-CH" sz="1800" dirty="0" smtClean="0">
                <a:solidFill>
                  <a:schemeClr val="tx1"/>
                </a:solidFill>
              </a:rPr>
              <a:t> </a:t>
            </a:r>
            <a:r>
              <a:rPr lang="de-CH" sz="1800" dirty="0" err="1" smtClean="0">
                <a:solidFill>
                  <a:schemeClr val="tx1"/>
                </a:solidFill>
              </a:rPr>
              <a:t>and</a:t>
            </a:r>
            <a:r>
              <a:rPr lang="de-CH" sz="1800" dirty="0" smtClean="0">
                <a:solidFill>
                  <a:schemeClr val="tx1"/>
                </a:solidFill>
              </a:rPr>
              <a:t> </a:t>
            </a:r>
            <a:r>
              <a:rPr lang="de-CH" sz="1800" dirty="0" err="1" smtClean="0">
                <a:solidFill>
                  <a:schemeClr val="tx1"/>
                </a:solidFill>
              </a:rPr>
              <a:t>presentation</a:t>
            </a:r>
            <a:r>
              <a:rPr lang="de-CH" sz="1800" dirty="0" smtClean="0">
                <a:solidFill>
                  <a:schemeClr val="tx1"/>
                </a:solidFill>
              </a:rPr>
              <a:t> </a:t>
            </a:r>
            <a:r>
              <a:rPr lang="de-CH" sz="1800" dirty="0" err="1" smtClean="0">
                <a:solidFill>
                  <a:schemeClr val="tx1"/>
                </a:solidFill>
              </a:rPr>
              <a:t>by</a:t>
            </a:r>
            <a:endParaRPr lang="de-CH" sz="1800" dirty="0" smtClean="0">
              <a:solidFill>
                <a:schemeClr val="tx1"/>
              </a:solidFill>
            </a:endParaRPr>
          </a:p>
          <a:p>
            <a:pPr algn="l"/>
            <a:r>
              <a:rPr lang="de-CH" sz="1800" dirty="0" smtClean="0">
                <a:solidFill>
                  <a:schemeClr val="tx1"/>
                </a:solidFill>
              </a:rPr>
              <a:t>Schmid Fabian, </a:t>
            </a:r>
            <a:r>
              <a:rPr lang="de-CH" sz="1800" dirty="0" err="1" smtClean="0">
                <a:solidFill>
                  <a:schemeClr val="tx1"/>
                </a:solidFill>
              </a:rPr>
              <a:t>Brechbuehler</a:t>
            </a:r>
            <a:r>
              <a:rPr lang="de-CH" sz="1800" dirty="0" smtClean="0">
                <a:solidFill>
                  <a:schemeClr val="tx1"/>
                </a:solidFill>
              </a:rPr>
              <a:t> Raphael, Reber Andreas, </a:t>
            </a:r>
            <a:r>
              <a:rPr lang="de-CH" sz="1800" dirty="0" err="1" smtClean="0">
                <a:solidFill>
                  <a:schemeClr val="tx1"/>
                </a:solidFill>
              </a:rPr>
              <a:t>Eugster</a:t>
            </a:r>
            <a:r>
              <a:rPr lang="de-CH" sz="1800" dirty="0" smtClean="0">
                <a:solidFill>
                  <a:schemeClr val="tx1"/>
                </a:solidFill>
              </a:rPr>
              <a:t> Manuela</a:t>
            </a:r>
            <a:endParaRPr lang="en-GB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224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8640"/>
            <a:ext cx="5471334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84168" y="274638"/>
            <a:ext cx="2602632" cy="850106"/>
          </a:xfrm>
        </p:spPr>
        <p:txBody>
          <a:bodyPr/>
          <a:lstStyle/>
          <a:p>
            <a:r>
              <a:rPr lang="de-CH" dirty="0" err="1" smtClean="0">
                <a:solidFill>
                  <a:schemeClr val="tx1"/>
                </a:solidFill>
              </a:rPr>
              <a:t>standard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516216" y="1772816"/>
            <a:ext cx="2170584" cy="4234475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13" name="Picture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37312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1937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1"/>
                </a:solidFill>
              </a:rPr>
              <a:t>B</a:t>
            </a:r>
            <a:r>
              <a:rPr lang="de-CH" dirty="0" err="1" smtClean="0">
                <a:solidFill>
                  <a:schemeClr val="tx1"/>
                </a:solidFill>
              </a:rPr>
              <a:t>ottlenecks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751082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err="1" smtClean="0">
                <a:solidFill>
                  <a:schemeClr val="tx1"/>
                </a:solidFill>
              </a:rPr>
              <a:t>Added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stairs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600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video_run2_standard_small_outflow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74856" y="836712"/>
            <a:ext cx="7056784" cy="5293051"/>
          </a:xfrm>
        </p:spPr>
      </p:pic>
      <p:sp>
        <p:nvSpPr>
          <p:cNvPr id="7" name="Textfeld 6"/>
          <p:cNvSpPr txBox="1"/>
          <p:nvPr/>
        </p:nvSpPr>
        <p:spPr>
          <a:xfrm>
            <a:off x="251520" y="118811"/>
            <a:ext cx="5724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 err="1" smtClean="0">
                <a:solidFill>
                  <a:prstClr val="black"/>
                </a:solidFill>
              </a:rPr>
              <a:t>added</a:t>
            </a:r>
            <a:r>
              <a:rPr lang="de-CH" sz="2400" b="1" dirty="0" smtClean="0">
                <a:solidFill>
                  <a:prstClr val="black"/>
                </a:solidFill>
              </a:rPr>
              <a:t> </a:t>
            </a:r>
            <a:r>
              <a:rPr lang="de-CH" sz="2400" b="1" dirty="0" err="1" smtClean="0">
                <a:solidFill>
                  <a:prstClr val="black"/>
                </a:solidFill>
              </a:rPr>
              <a:t>stairs</a:t>
            </a:r>
            <a:r>
              <a:rPr lang="de-CH" sz="2400" b="1" dirty="0" smtClean="0">
                <a:solidFill>
                  <a:prstClr val="black"/>
                </a:solidFill>
              </a:rPr>
              <a:t> -</a:t>
            </a:r>
            <a:r>
              <a:rPr lang="de-CH" sz="2400" b="1" dirty="0" err="1" smtClean="0">
                <a:solidFill>
                  <a:prstClr val="black"/>
                </a:solidFill>
              </a:rPr>
              <a:t>ship</a:t>
            </a:r>
            <a:r>
              <a:rPr lang="de-CH" sz="2400" b="1" dirty="0" smtClean="0">
                <a:solidFill>
                  <a:prstClr val="black"/>
                </a:solidFill>
              </a:rPr>
              <a:t> deck </a:t>
            </a:r>
            <a:r>
              <a:rPr lang="de-CH" sz="2400" b="1" dirty="0" err="1" smtClean="0">
                <a:solidFill>
                  <a:prstClr val="black"/>
                </a:solidFill>
              </a:rPr>
              <a:t>simulation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0" y="908720"/>
            <a:ext cx="212372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 smtClean="0">
                <a:solidFill>
                  <a:prstClr val="black"/>
                </a:solidFill>
              </a:rPr>
              <a:t>Data: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floors</a:t>
            </a:r>
            <a:r>
              <a:rPr lang="de-CH" sz="1400" dirty="0" smtClean="0">
                <a:solidFill>
                  <a:prstClr val="black"/>
                </a:solidFill>
              </a:rPr>
              <a:t>: 11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exits</a:t>
            </a:r>
            <a:r>
              <a:rPr lang="de-CH" sz="1400" dirty="0" smtClean="0">
                <a:solidFill>
                  <a:prstClr val="black"/>
                </a:solidFill>
              </a:rPr>
              <a:t>: 26</a:t>
            </a:r>
          </a:p>
          <a:p>
            <a:r>
              <a:rPr lang="de-CH" sz="1400" dirty="0" err="1">
                <a:solidFill>
                  <a:prstClr val="black"/>
                </a:solidFill>
              </a:rPr>
              <a:t>c</a:t>
            </a:r>
            <a:r>
              <a:rPr lang="de-CH" sz="1400" dirty="0" err="1" smtClean="0">
                <a:solidFill>
                  <a:prstClr val="black"/>
                </a:solidFill>
              </a:rPr>
              <a:t>apacity</a:t>
            </a:r>
            <a:r>
              <a:rPr lang="de-CH" sz="1400" dirty="0" smtClean="0">
                <a:solidFill>
                  <a:prstClr val="black"/>
                </a:solidFill>
              </a:rPr>
              <a:t>: 180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agents</a:t>
            </a:r>
            <a:r>
              <a:rPr lang="de-CH" sz="1400" dirty="0">
                <a:solidFill>
                  <a:prstClr val="black"/>
                </a:solidFill>
              </a:rPr>
              <a:t> </a:t>
            </a:r>
            <a:r>
              <a:rPr lang="de-CH" sz="1400" dirty="0" smtClean="0">
                <a:solidFill>
                  <a:prstClr val="black"/>
                </a:solidFill>
              </a:rPr>
              <a:t>per </a:t>
            </a:r>
            <a:r>
              <a:rPr lang="de-CH" sz="1400" dirty="0" err="1" smtClean="0">
                <a:solidFill>
                  <a:prstClr val="black"/>
                </a:solidFill>
              </a:rPr>
              <a:t>floor</a:t>
            </a:r>
            <a:r>
              <a:rPr lang="de-CH" sz="1400" dirty="0" smtClean="0">
                <a:solidFill>
                  <a:prstClr val="black"/>
                </a:solidFill>
              </a:rPr>
              <a:t>: 400</a:t>
            </a:r>
          </a:p>
          <a:p>
            <a:endParaRPr lang="de-CH" sz="1600" dirty="0">
              <a:solidFill>
                <a:prstClr val="black"/>
              </a:solidFill>
            </a:endParaRPr>
          </a:p>
          <a:p>
            <a:r>
              <a:rPr lang="de-CH" sz="1400" dirty="0" err="1" smtClean="0">
                <a:solidFill>
                  <a:prstClr val="black"/>
                </a:solidFill>
              </a:rPr>
              <a:t>timestep</a:t>
            </a:r>
            <a:r>
              <a:rPr lang="de-CH" sz="1400" dirty="0" smtClean="0">
                <a:solidFill>
                  <a:prstClr val="black"/>
                </a:solidFill>
              </a:rPr>
              <a:t>: 0.02 s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meter</a:t>
            </a:r>
            <a:r>
              <a:rPr lang="de-CH" sz="1400" dirty="0" smtClean="0">
                <a:solidFill>
                  <a:prstClr val="black"/>
                </a:solidFill>
              </a:rPr>
              <a:t> per </a:t>
            </a:r>
            <a:r>
              <a:rPr lang="de-CH" sz="1400" dirty="0" err="1" smtClean="0">
                <a:solidFill>
                  <a:prstClr val="black"/>
                </a:solidFill>
              </a:rPr>
              <a:t>pixel</a:t>
            </a:r>
            <a:r>
              <a:rPr lang="de-CH" sz="1400" dirty="0" smtClean="0">
                <a:solidFill>
                  <a:prstClr val="black"/>
                </a:solidFill>
              </a:rPr>
              <a:t>: </a:t>
            </a:r>
          </a:p>
          <a:p>
            <a:r>
              <a:rPr lang="de-CH" sz="1400" dirty="0" smtClean="0">
                <a:solidFill>
                  <a:prstClr val="black"/>
                </a:solidFill>
              </a:rPr>
              <a:t>0.161</a:t>
            </a:r>
          </a:p>
          <a:p>
            <a:endParaRPr lang="de-CH" sz="1400" dirty="0">
              <a:solidFill>
                <a:prstClr val="black"/>
              </a:solidFill>
            </a:endParaRPr>
          </a:p>
          <a:p>
            <a:endParaRPr lang="de-CH" sz="1400" dirty="0" smtClean="0">
              <a:solidFill>
                <a:prstClr val="black"/>
              </a:solidFill>
            </a:endParaRPr>
          </a:p>
          <a:p>
            <a:endParaRPr lang="de-CH" sz="1400" dirty="0">
              <a:solidFill>
                <a:prstClr val="black"/>
              </a:solidFill>
            </a:endParaRPr>
          </a:p>
          <a:p>
            <a:endParaRPr lang="de-CH" sz="1400" dirty="0" smtClean="0">
              <a:solidFill>
                <a:prstClr val="black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48397" y="4968993"/>
            <a:ext cx="1080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 smtClean="0">
                <a:solidFill>
                  <a:prstClr val="black"/>
                </a:solidFill>
              </a:rPr>
              <a:t>Number</a:t>
            </a:r>
            <a:r>
              <a:rPr lang="de-CH" sz="1400" dirty="0" smtClean="0">
                <a:solidFill>
                  <a:prstClr val="black"/>
                </a:solidFill>
              </a:rPr>
              <a:t> </a:t>
            </a:r>
            <a:r>
              <a:rPr lang="de-CH" sz="1400" dirty="0" err="1" smtClean="0">
                <a:solidFill>
                  <a:prstClr val="black"/>
                </a:solidFill>
              </a:rPr>
              <a:t>of</a:t>
            </a:r>
            <a:r>
              <a:rPr lang="de-CH" sz="1400" dirty="0" smtClean="0">
                <a:solidFill>
                  <a:prstClr val="black"/>
                </a:solidFill>
              </a:rPr>
              <a:t> </a:t>
            </a:r>
            <a:r>
              <a:rPr lang="de-CH" sz="1400" dirty="0" err="1" smtClean="0">
                <a:solidFill>
                  <a:prstClr val="black"/>
                </a:solidFill>
              </a:rPr>
              <a:t>agents</a:t>
            </a:r>
            <a:r>
              <a:rPr lang="de-CH" sz="1400" dirty="0" smtClean="0">
                <a:solidFill>
                  <a:prstClr val="black"/>
                </a:solidFill>
              </a:rPr>
              <a:t> on </a:t>
            </a:r>
            <a:r>
              <a:rPr lang="de-CH" sz="1400" dirty="0" err="1" smtClean="0">
                <a:solidFill>
                  <a:prstClr val="black"/>
                </a:solidFill>
              </a:rPr>
              <a:t>floor</a:t>
            </a:r>
            <a:r>
              <a:rPr lang="de-CH" sz="1400" dirty="0" smtClean="0">
                <a:solidFill>
                  <a:prstClr val="black"/>
                </a:solidFill>
              </a:rPr>
              <a:t> x</a:t>
            </a:r>
            <a:endParaRPr lang="en-GB" sz="1400" dirty="0">
              <a:solidFill>
                <a:prstClr val="black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495928" y="6237312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smtClean="0">
                <a:solidFill>
                  <a:prstClr val="black"/>
                </a:solidFill>
              </a:rPr>
              <a:t>time</a:t>
            </a:r>
            <a:endParaRPr lang="en-GB" sz="1400" dirty="0">
              <a:solidFill>
                <a:prstClr val="black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114883" y="4220840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smtClean="0">
                <a:solidFill>
                  <a:prstClr val="black"/>
                </a:solidFill>
              </a:rPr>
              <a:t>x</a:t>
            </a:r>
            <a:endParaRPr lang="en-GB" sz="1400" dirty="0">
              <a:solidFill>
                <a:prstClr val="black"/>
              </a:solidFill>
            </a:endParaRPr>
          </a:p>
        </p:txBody>
      </p:sp>
      <p:cxnSp>
        <p:nvCxnSpPr>
          <p:cNvPr id="4" name="Gerade Verbindung mit Pfeil 3"/>
          <p:cNvCxnSpPr/>
          <p:nvPr/>
        </p:nvCxnSpPr>
        <p:spPr>
          <a:xfrm>
            <a:off x="1763688" y="4374728"/>
            <a:ext cx="35119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V="1">
            <a:off x="1763688" y="5301208"/>
            <a:ext cx="0" cy="9444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1763688" y="6245696"/>
            <a:ext cx="68407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1" name="Picture 2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6256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000" y="188640"/>
            <a:ext cx="5441097" cy="381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24128" y="188640"/>
            <a:ext cx="2962672" cy="1228998"/>
          </a:xfrm>
        </p:spPr>
        <p:txBody>
          <a:bodyPr>
            <a:normAutofit fontScale="90000"/>
          </a:bodyPr>
          <a:lstStyle/>
          <a:p>
            <a:r>
              <a:rPr lang="de-CH" dirty="0" err="1" smtClean="0">
                <a:solidFill>
                  <a:schemeClr val="tx1"/>
                </a:solidFill>
              </a:rPr>
              <a:t>added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stairs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652120" y="1556792"/>
            <a:ext cx="3034680" cy="4450499"/>
          </a:xfrm>
        </p:spPr>
        <p:txBody>
          <a:bodyPr/>
          <a:lstStyle/>
          <a:p>
            <a:endParaRPr lang="en-GB" dirty="0"/>
          </a:p>
        </p:txBody>
      </p:sp>
      <p:pic>
        <p:nvPicPr>
          <p:cNvPr id="5" name="Picture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2530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1"/>
                </a:solidFill>
              </a:rPr>
              <a:t>V</a:t>
            </a:r>
            <a:r>
              <a:rPr lang="de-CH" dirty="0" err="1" smtClean="0">
                <a:solidFill>
                  <a:schemeClr val="tx1"/>
                </a:solidFill>
              </a:rPr>
              <a:t>ary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lifeboats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141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solidFill>
                  <a:schemeClr val="tx1"/>
                </a:solidFill>
              </a:rPr>
              <a:t>C</a:t>
            </a:r>
            <a:r>
              <a:rPr lang="de-CH" dirty="0" smtClean="0">
                <a:solidFill>
                  <a:schemeClr val="tx1"/>
                </a:solidFill>
              </a:rPr>
              <a:t>rew </a:t>
            </a:r>
            <a:r>
              <a:rPr lang="de-CH" dirty="0" err="1" smtClean="0">
                <a:solidFill>
                  <a:schemeClr val="tx1"/>
                </a:solidFill>
              </a:rPr>
              <a:t>command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511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>
                <a:solidFill>
                  <a:schemeClr val="tx1"/>
                </a:solidFill>
              </a:rPr>
              <a:t>Discussion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2463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Outlook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770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>
                <a:solidFill>
                  <a:schemeClr val="tx1"/>
                </a:solidFill>
              </a:rPr>
              <a:t>Questions</a:t>
            </a:r>
            <a:r>
              <a:rPr lang="de-CH" dirty="0" smtClean="0">
                <a:solidFill>
                  <a:schemeClr val="tx1"/>
                </a:solidFill>
              </a:rPr>
              <a:t>???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4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40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Costa Serena</a:t>
            </a:r>
          </a:p>
          <a:p>
            <a:r>
              <a:rPr lang="de-CH" dirty="0" smtClean="0"/>
              <a:t>Fundamental </a:t>
            </a:r>
            <a:r>
              <a:rPr lang="de-CH" dirty="0" err="1" smtClean="0"/>
              <a:t>questions</a:t>
            </a:r>
            <a:endParaRPr lang="de-CH" dirty="0"/>
          </a:p>
          <a:p>
            <a:r>
              <a:rPr lang="de-CH" dirty="0" smtClean="0"/>
              <a:t>Model </a:t>
            </a:r>
            <a:r>
              <a:rPr lang="de-CH" dirty="0" err="1" smtClean="0"/>
              <a:t>and</a:t>
            </a:r>
            <a:r>
              <a:rPr lang="de-CH" dirty="0" smtClean="0"/>
              <a:t> Implementation</a:t>
            </a:r>
            <a:endParaRPr lang="de-CH" dirty="0"/>
          </a:p>
          <a:p>
            <a:r>
              <a:rPr lang="de-CH" dirty="0" err="1" smtClean="0"/>
              <a:t>Results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Discussion</a:t>
            </a:r>
            <a:endParaRPr lang="de-CH" dirty="0"/>
          </a:p>
          <a:p>
            <a:r>
              <a:rPr lang="de-CH" dirty="0" smtClean="0"/>
              <a:t>Outlook</a:t>
            </a:r>
          </a:p>
          <a:p>
            <a:r>
              <a:rPr lang="de-CH" dirty="0" err="1" smtClean="0"/>
              <a:t>Questions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solidFill>
                  <a:schemeClr val="tx1"/>
                </a:solidFill>
              </a:rPr>
              <a:t>T</a:t>
            </a:r>
            <a:r>
              <a:rPr lang="de-CH" dirty="0" smtClean="0">
                <a:solidFill>
                  <a:schemeClr val="tx1"/>
                </a:solidFill>
              </a:rPr>
              <a:t>able </a:t>
            </a:r>
            <a:r>
              <a:rPr lang="de-CH" dirty="0" err="1" smtClean="0">
                <a:solidFill>
                  <a:schemeClr val="tx1"/>
                </a:solidFill>
              </a:rPr>
              <a:t>of</a:t>
            </a:r>
            <a:r>
              <a:rPr lang="de-CH" dirty="0" smtClean="0">
                <a:solidFill>
                  <a:schemeClr val="tx1"/>
                </a:solidFill>
              </a:rPr>
              <a:t> </a:t>
            </a:r>
            <a:r>
              <a:rPr lang="de-CH" dirty="0" err="1" smtClean="0">
                <a:solidFill>
                  <a:schemeClr val="tx1"/>
                </a:solidFill>
              </a:rPr>
              <a:t>contents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1788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Costa Serena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6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252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Fundamental </a:t>
            </a:r>
            <a:r>
              <a:rPr lang="de-CH" dirty="0" err="1" smtClean="0">
                <a:solidFill>
                  <a:schemeClr val="tx1"/>
                </a:solidFill>
              </a:rPr>
              <a:t>Questions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3250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Force Model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07199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 smtClean="0"/>
              <a:t>clogging</a:t>
            </a:r>
            <a:r>
              <a:rPr lang="de-CH" dirty="0" smtClean="0"/>
              <a:t> </a:t>
            </a:r>
            <a:r>
              <a:rPr lang="de-CH" dirty="0" err="1" smtClean="0"/>
              <a:t>agents</a:t>
            </a:r>
            <a:endParaRPr lang="de-CH" dirty="0" smtClean="0"/>
          </a:p>
          <a:p>
            <a:r>
              <a:rPr lang="de-CH" dirty="0" err="1" smtClean="0"/>
              <a:t>general</a:t>
            </a:r>
            <a:r>
              <a:rPr lang="de-CH" dirty="0" smtClean="0"/>
              <a:t> </a:t>
            </a:r>
            <a:r>
              <a:rPr lang="de-CH" dirty="0" err="1" smtClean="0"/>
              <a:t>code</a:t>
            </a:r>
            <a:r>
              <a:rPr lang="de-CH" dirty="0" smtClean="0"/>
              <a:t> </a:t>
            </a:r>
            <a:r>
              <a:rPr lang="de-CH" dirty="0" err="1" smtClean="0"/>
              <a:t>adjustments</a:t>
            </a:r>
            <a:endParaRPr lang="de-CH" dirty="0" smtClean="0"/>
          </a:p>
          <a:p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Implementation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9751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manuela\Documents\GitHub\ship-evacuation\presentation\images\shipdeck_4_original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51520" y="2132856"/>
            <a:ext cx="8229600" cy="1152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>
                <a:solidFill>
                  <a:schemeClr val="tx1"/>
                </a:solidFill>
              </a:rPr>
              <a:t>Costa Serena- </a:t>
            </a:r>
            <a:r>
              <a:rPr lang="de-CH" dirty="0" err="1" smtClean="0">
                <a:solidFill>
                  <a:schemeClr val="tx1"/>
                </a:solidFill>
              </a:rPr>
              <a:t>Abstraction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 descr="C:\Users\manuela\Documents\GitHub\ship-evacuation\presentation\images\shipdeck_4_with_numbers.png" title="floor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6" y="3429000"/>
            <a:ext cx="9088351" cy="1265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52195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>
                <a:solidFill>
                  <a:schemeClr val="tx1"/>
                </a:solidFill>
              </a:rPr>
              <a:t>R</a:t>
            </a:r>
            <a:r>
              <a:rPr lang="de-CH" dirty="0" err="1" smtClean="0">
                <a:solidFill>
                  <a:schemeClr val="tx1"/>
                </a:solidFill>
              </a:rPr>
              <a:t>esults</a:t>
            </a:r>
            <a:endParaRPr lang="en-GB" dirty="0">
              <a:solidFill>
                <a:schemeClr val="tx1"/>
              </a:solidFill>
            </a:endParaRPr>
          </a:p>
        </p:txBody>
      </p:sp>
      <p:pic>
        <p:nvPicPr>
          <p:cNvPr id="5" name="Picture 2"/>
          <p:cNvPicPr/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980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video_run1_added_stairs_small_outflow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9284" y="908720"/>
            <a:ext cx="6880679" cy="5160510"/>
          </a:xfrm>
          <a:prstGeom prst="rect">
            <a:avLst/>
          </a:prstGeom>
        </p:spPr>
      </p:pic>
      <p:sp>
        <p:nvSpPr>
          <p:cNvPr id="7" name="Textfeld 6"/>
          <p:cNvSpPr txBox="1"/>
          <p:nvPr/>
        </p:nvSpPr>
        <p:spPr>
          <a:xfrm>
            <a:off x="251520" y="118811"/>
            <a:ext cx="5724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b="1" dirty="0" err="1">
                <a:solidFill>
                  <a:prstClr val="black"/>
                </a:solidFill>
              </a:rPr>
              <a:t>s</a:t>
            </a:r>
            <a:r>
              <a:rPr lang="de-CH" sz="2400" b="1" dirty="0" err="1" smtClean="0">
                <a:solidFill>
                  <a:prstClr val="black"/>
                </a:solidFill>
              </a:rPr>
              <a:t>tandard</a:t>
            </a:r>
            <a:r>
              <a:rPr lang="de-CH" sz="2400" b="1" dirty="0" smtClean="0">
                <a:solidFill>
                  <a:prstClr val="black"/>
                </a:solidFill>
              </a:rPr>
              <a:t> -</a:t>
            </a:r>
            <a:r>
              <a:rPr lang="de-CH" sz="2400" b="1" dirty="0" err="1" smtClean="0">
                <a:solidFill>
                  <a:prstClr val="black"/>
                </a:solidFill>
              </a:rPr>
              <a:t>ship</a:t>
            </a:r>
            <a:r>
              <a:rPr lang="de-CH" sz="2400" b="1" dirty="0" smtClean="0">
                <a:solidFill>
                  <a:prstClr val="black"/>
                </a:solidFill>
              </a:rPr>
              <a:t> deck </a:t>
            </a:r>
            <a:r>
              <a:rPr lang="de-CH" sz="2400" b="1" dirty="0" err="1" smtClean="0">
                <a:solidFill>
                  <a:prstClr val="black"/>
                </a:solidFill>
              </a:rPr>
              <a:t>simulation</a:t>
            </a:r>
            <a:endParaRPr lang="en-GB" sz="2400" b="1" dirty="0">
              <a:solidFill>
                <a:prstClr val="black"/>
              </a:solidFill>
            </a:endParaRPr>
          </a:p>
        </p:txBody>
      </p:sp>
      <p:sp>
        <p:nvSpPr>
          <p:cNvPr id="8" name="Textfeld 7"/>
          <p:cNvSpPr txBox="1"/>
          <p:nvPr/>
        </p:nvSpPr>
        <p:spPr>
          <a:xfrm>
            <a:off x="0" y="908720"/>
            <a:ext cx="2123728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b="1" dirty="0" smtClean="0">
                <a:solidFill>
                  <a:prstClr val="black"/>
                </a:solidFill>
              </a:rPr>
              <a:t>Data: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floors</a:t>
            </a:r>
            <a:r>
              <a:rPr lang="de-CH" sz="1400" dirty="0" smtClean="0">
                <a:solidFill>
                  <a:prstClr val="black"/>
                </a:solidFill>
              </a:rPr>
              <a:t>: 11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exits</a:t>
            </a:r>
            <a:r>
              <a:rPr lang="de-CH" sz="1400" dirty="0" smtClean="0">
                <a:solidFill>
                  <a:prstClr val="black"/>
                </a:solidFill>
              </a:rPr>
              <a:t>: 26</a:t>
            </a:r>
          </a:p>
          <a:p>
            <a:r>
              <a:rPr lang="de-CH" sz="1400" dirty="0" err="1">
                <a:solidFill>
                  <a:prstClr val="black"/>
                </a:solidFill>
              </a:rPr>
              <a:t>c</a:t>
            </a:r>
            <a:r>
              <a:rPr lang="de-CH" sz="1400" dirty="0" err="1" smtClean="0">
                <a:solidFill>
                  <a:prstClr val="black"/>
                </a:solidFill>
              </a:rPr>
              <a:t>apacity</a:t>
            </a:r>
            <a:r>
              <a:rPr lang="de-CH" sz="1400" dirty="0" smtClean="0">
                <a:solidFill>
                  <a:prstClr val="black"/>
                </a:solidFill>
              </a:rPr>
              <a:t>: 180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agents</a:t>
            </a:r>
            <a:r>
              <a:rPr lang="de-CH" sz="1400" dirty="0">
                <a:solidFill>
                  <a:prstClr val="black"/>
                </a:solidFill>
              </a:rPr>
              <a:t> </a:t>
            </a:r>
            <a:r>
              <a:rPr lang="de-CH" sz="1400" dirty="0" smtClean="0">
                <a:solidFill>
                  <a:prstClr val="black"/>
                </a:solidFill>
              </a:rPr>
              <a:t>per </a:t>
            </a:r>
            <a:r>
              <a:rPr lang="de-CH" sz="1400" dirty="0" err="1" smtClean="0">
                <a:solidFill>
                  <a:prstClr val="black"/>
                </a:solidFill>
              </a:rPr>
              <a:t>floor</a:t>
            </a:r>
            <a:r>
              <a:rPr lang="de-CH" sz="1400" dirty="0" smtClean="0">
                <a:solidFill>
                  <a:prstClr val="black"/>
                </a:solidFill>
              </a:rPr>
              <a:t>: 400</a:t>
            </a:r>
          </a:p>
          <a:p>
            <a:endParaRPr lang="de-CH" sz="1600" dirty="0">
              <a:solidFill>
                <a:prstClr val="black"/>
              </a:solidFill>
            </a:endParaRPr>
          </a:p>
          <a:p>
            <a:r>
              <a:rPr lang="de-CH" sz="1400" dirty="0" err="1" smtClean="0">
                <a:solidFill>
                  <a:prstClr val="black"/>
                </a:solidFill>
              </a:rPr>
              <a:t>timestep</a:t>
            </a:r>
            <a:r>
              <a:rPr lang="de-CH" sz="1400" dirty="0" smtClean="0">
                <a:solidFill>
                  <a:prstClr val="black"/>
                </a:solidFill>
              </a:rPr>
              <a:t>: 0.02 s</a:t>
            </a:r>
          </a:p>
          <a:p>
            <a:r>
              <a:rPr lang="de-CH" sz="1400" dirty="0" err="1" smtClean="0">
                <a:solidFill>
                  <a:prstClr val="black"/>
                </a:solidFill>
              </a:rPr>
              <a:t>meter</a:t>
            </a:r>
            <a:r>
              <a:rPr lang="de-CH" sz="1400" dirty="0" smtClean="0">
                <a:solidFill>
                  <a:prstClr val="black"/>
                </a:solidFill>
              </a:rPr>
              <a:t> per </a:t>
            </a:r>
            <a:r>
              <a:rPr lang="de-CH" sz="1400" dirty="0" err="1" smtClean="0">
                <a:solidFill>
                  <a:prstClr val="black"/>
                </a:solidFill>
              </a:rPr>
              <a:t>pixel</a:t>
            </a:r>
            <a:r>
              <a:rPr lang="de-CH" sz="1400" dirty="0" smtClean="0">
                <a:solidFill>
                  <a:prstClr val="black"/>
                </a:solidFill>
              </a:rPr>
              <a:t>: </a:t>
            </a:r>
          </a:p>
          <a:p>
            <a:r>
              <a:rPr lang="de-CH" sz="1400" dirty="0" smtClean="0">
                <a:solidFill>
                  <a:prstClr val="black"/>
                </a:solidFill>
              </a:rPr>
              <a:t>0.161</a:t>
            </a:r>
          </a:p>
          <a:p>
            <a:endParaRPr lang="de-CH" sz="1400" dirty="0">
              <a:solidFill>
                <a:prstClr val="black"/>
              </a:solidFill>
            </a:endParaRPr>
          </a:p>
          <a:p>
            <a:endParaRPr lang="de-CH" sz="1400" dirty="0" smtClean="0">
              <a:solidFill>
                <a:prstClr val="black"/>
              </a:solidFill>
            </a:endParaRPr>
          </a:p>
          <a:p>
            <a:endParaRPr lang="de-CH" sz="1400" dirty="0">
              <a:solidFill>
                <a:prstClr val="black"/>
              </a:solidFill>
            </a:endParaRPr>
          </a:p>
          <a:p>
            <a:endParaRPr lang="de-CH" sz="1400" dirty="0" smtClean="0">
              <a:solidFill>
                <a:prstClr val="black"/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548397" y="4968993"/>
            <a:ext cx="10801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err="1" smtClean="0">
                <a:solidFill>
                  <a:prstClr val="black"/>
                </a:solidFill>
              </a:rPr>
              <a:t>Number</a:t>
            </a:r>
            <a:r>
              <a:rPr lang="de-CH" sz="1400" dirty="0" smtClean="0">
                <a:solidFill>
                  <a:prstClr val="black"/>
                </a:solidFill>
              </a:rPr>
              <a:t> </a:t>
            </a:r>
            <a:r>
              <a:rPr lang="de-CH" sz="1400" dirty="0" err="1" smtClean="0">
                <a:solidFill>
                  <a:prstClr val="black"/>
                </a:solidFill>
              </a:rPr>
              <a:t>of</a:t>
            </a:r>
            <a:r>
              <a:rPr lang="de-CH" sz="1400" dirty="0" smtClean="0">
                <a:solidFill>
                  <a:prstClr val="black"/>
                </a:solidFill>
              </a:rPr>
              <a:t> </a:t>
            </a:r>
            <a:r>
              <a:rPr lang="de-CH" sz="1400" dirty="0" err="1" smtClean="0">
                <a:solidFill>
                  <a:prstClr val="black"/>
                </a:solidFill>
              </a:rPr>
              <a:t>agents</a:t>
            </a:r>
            <a:r>
              <a:rPr lang="de-CH" sz="1400" dirty="0" smtClean="0">
                <a:solidFill>
                  <a:prstClr val="black"/>
                </a:solidFill>
              </a:rPr>
              <a:t> on </a:t>
            </a:r>
            <a:r>
              <a:rPr lang="de-CH" sz="1400" dirty="0" err="1" smtClean="0">
                <a:solidFill>
                  <a:prstClr val="black"/>
                </a:solidFill>
              </a:rPr>
              <a:t>floor</a:t>
            </a:r>
            <a:r>
              <a:rPr lang="de-CH" sz="1400" dirty="0" smtClean="0">
                <a:solidFill>
                  <a:prstClr val="black"/>
                </a:solidFill>
              </a:rPr>
              <a:t> x</a:t>
            </a:r>
            <a:endParaRPr lang="en-GB" sz="1400" dirty="0">
              <a:solidFill>
                <a:prstClr val="black"/>
              </a:solidFill>
            </a:endParaRPr>
          </a:p>
        </p:txBody>
      </p:sp>
      <p:sp>
        <p:nvSpPr>
          <p:cNvPr id="10" name="Textfeld 9"/>
          <p:cNvSpPr txBox="1"/>
          <p:nvPr/>
        </p:nvSpPr>
        <p:spPr>
          <a:xfrm>
            <a:off x="8495928" y="6237312"/>
            <a:ext cx="6480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smtClean="0">
                <a:solidFill>
                  <a:prstClr val="black"/>
                </a:solidFill>
              </a:rPr>
              <a:t>time</a:t>
            </a:r>
            <a:endParaRPr lang="en-GB" sz="1400" dirty="0">
              <a:solidFill>
                <a:prstClr val="black"/>
              </a:solidFill>
            </a:endParaRPr>
          </a:p>
        </p:txBody>
      </p:sp>
      <p:sp>
        <p:nvSpPr>
          <p:cNvPr id="2" name="Textfeld 1"/>
          <p:cNvSpPr txBox="1"/>
          <p:nvPr/>
        </p:nvSpPr>
        <p:spPr>
          <a:xfrm>
            <a:off x="2114883" y="4220840"/>
            <a:ext cx="2160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400" dirty="0" smtClean="0">
                <a:solidFill>
                  <a:prstClr val="black"/>
                </a:solidFill>
              </a:rPr>
              <a:t>x</a:t>
            </a:r>
            <a:endParaRPr lang="en-GB" sz="1400" dirty="0">
              <a:solidFill>
                <a:prstClr val="black"/>
              </a:solidFill>
            </a:endParaRPr>
          </a:p>
        </p:txBody>
      </p:sp>
      <p:cxnSp>
        <p:nvCxnSpPr>
          <p:cNvPr id="4" name="Gerade Verbindung mit Pfeil 3"/>
          <p:cNvCxnSpPr/>
          <p:nvPr/>
        </p:nvCxnSpPr>
        <p:spPr>
          <a:xfrm>
            <a:off x="1763688" y="4374728"/>
            <a:ext cx="35119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Gerade Verbindung mit Pfeil 11"/>
          <p:cNvCxnSpPr/>
          <p:nvPr/>
        </p:nvCxnSpPr>
        <p:spPr>
          <a:xfrm flipV="1">
            <a:off x="1763688" y="5301208"/>
            <a:ext cx="0" cy="9444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1763688" y="6245696"/>
            <a:ext cx="68407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3" name="Picture 2"/>
          <p:cNvPicPr/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019" b="89720" l="0" r="100000">
                        <a14:backgroundMark x1="15486" y1="6542" x2="15486" y2="6542"/>
                        <a14:backgroundMark x1="12336" y1="40187" x2="12336" y2="40187"/>
                      </a14:backgroundRemoval>
                    </a14:imgEffect>
                    <a14:imgEffect>
                      <a14:sharpenSoften amount="-50000"/>
                    </a14:imgEffect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7" y="6245696"/>
            <a:ext cx="2191118" cy="612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17580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0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imos">
  <a:themeElements>
    <a:clrScheme name="Deimos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Deimos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Deimo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0</TotalTime>
  <Words>159</Words>
  <Application>Microsoft Office PowerPoint</Application>
  <PresentationFormat>Bildschirmpräsentation (4:3)</PresentationFormat>
  <Paragraphs>62</Paragraphs>
  <Slides>19</Slides>
  <Notes>3</Notes>
  <HiddenSlides>0</HiddenSlides>
  <MMClips>2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0" baseType="lpstr">
      <vt:lpstr>Deimos</vt:lpstr>
      <vt:lpstr>Modeling of a passenger ship evacuation</vt:lpstr>
      <vt:lpstr>Table of contents</vt:lpstr>
      <vt:lpstr>Costa Serena</vt:lpstr>
      <vt:lpstr>Fundamental Questions</vt:lpstr>
      <vt:lpstr>Force Model</vt:lpstr>
      <vt:lpstr>Implementation</vt:lpstr>
      <vt:lpstr>Costa Serena- Abstraction</vt:lpstr>
      <vt:lpstr>Results</vt:lpstr>
      <vt:lpstr>PowerPoint-Präsentation</vt:lpstr>
      <vt:lpstr>standard</vt:lpstr>
      <vt:lpstr>Bottlenecks</vt:lpstr>
      <vt:lpstr>Added stairs</vt:lpstr>
      <vt:lpstr>PowerPoint-Präsentation</vt:lpstr>
      <vt:lpstr>added stairs</vt:lpstr>
      <vt:lpstr>Vary lifeboats</vt:lpstr>
      <vt:lpstr>Crew command</vt:lpstr>
      <vt:lpstr>Discussion</vt:lpstr>
      <vt:lpstr>Outlook</vt:lpstr>
      <vt:lpstr>Questions???</vt:lpstr>
    </vt:vector>
  </TitlesOfParts>
  <Company>HP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manuela</dc:creator>
  <cp:lastModifiedBy>manuela</cp:lastModifiedBy>
  <cp:revision>37</cp:revision>
  <dcterms:created xsi:type="dcterms:W3CDTF">2012-12-16T08:55:27Z</dcterms:created>
  <dcterms:modified xsi:type="dcterms:W3CDTF">2012-12-17T13:44:56Z</dcterms:modified>
</cp:coreProperties>
</file>

<file path=docProps/thumbnail.jpeg>
</file>